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4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8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0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5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25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7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45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67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4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E197C-FAA4-4987-8DB7-2BF9BE59361F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A0C9-F136-4251-9987-A57DC70A16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2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Grp="1" noChangeAspect="1"/>
          </p:cNvGraphicFramePr>
          <p:nvPr/>
        </p:nvGraphicFramePr>
        <p:xfrm>
          <a:off x="4370388" y="2247900"/>
          <a:ext cx="467995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0" imgH="0" progId="PBrush">
                  <p:embed/>
                </p:oleObj>
              </mc:Choice>
              <mc:Fallback>
                <p:oleObj r:id="rId3" imgW="0" imgH="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595" t="19969" r="15460" b="25676"/>
                      <a:stretch>
                        <a:fillRect/>
                      </a:stretch>
                    </p:blipFill>
                    <p:spPr bwMode="auto">
                      <a:xfrm>
                        <a:off x="4370388" y="2247900"/>
                        <a:ext cx="4679950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1687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179388" y="1700213"/>
            <a:ext cx="3168650" cy="307975"/>
          </a:xfrm>
          <a:prstGeom prst="rect">
            <a:avLst/>
          </a:prstGeom>
          <a:noFill/>
          <a:ln w="9525">
            <a:solidFill>
              <a:srgbClr val="72BF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3.1.1 </a:t>
            </a:r>
            <a:r>
              <a:rPr lang="zh-CN" altLang="en-US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独叶草</a:t>
            </a:r>
            <a:r>
              <a:rPr lang="en-US" altLang="zh-CN" sz="1400" i="1">
                <a:latin typeface="仿宋" pitchFamily="49" charset="-122"/>
                <a:ea typeface="仿宋" pitchFamily="49" charset="-122"/>
              </a:rPr>
              <a:t>Kingdonia uniflora</a:t>
            </a:r>
            <a:endParaRPr lang="zh-CN" altLang="en-US" sz="1400" b="1" i="1">
              <a:solidFill>
                <a:srgbClr val="0000FF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71475" y="1196975"/>
            <a:ext cx="3240088" cy="400050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rgbClr val="EFFC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  <a:latin typeface="方正楷体"/>
                <a:ea typeface="方正楷体"/>
                <a:cs typeface="方正楷体"/>
              </a:rPr>
              <a:t>3.1</a:t>
            </a:r>
            <a:r>
              <a:rPr lang="zh-CN" altLang="en-US" sz="2000" b="1">
                <a:solidFill>
                  <a:srgbClr val="000000"/>
                </a:solidFill>
                <a:latin typeface="方正楷体"/>
                <a:ea typeface="方正楷体"/>
                <a:cs typeface="方正楷体"/>
              </a:rPr>
              <a:t>地理分布与生物学特性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233613"/>
            <a:ext cx="21780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矩形 9"/>
          <p:cNvSpPr>
            <a:spLocks noChangeArrowheads="1"/>
          </p:cNvSpPr>
          <p:nvPr/>
        </p:nvSpPr>
        <p:spPr bwMode="auto">
          <a:xfrm>
            <a:off x="4464050" y="1130300"/>
            <a:ext cx="4429125" cy="1200150"/>
          </a:xfrm>
          <a:prstGeom prst="rect">
            <a:avLst/>
          </a:prstGeom>
          <a:solidFill>
            <a:schemeClr val="bg1">
              <a:alpha val="9686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600" b="1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国家</a:t>
            </a:r>
            <a:r>
              <a:rPr lang="en-US" altLang="zh-CN" sz="1600" b="1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Ⅱ</a:t>
            </a:r>
            <a:r>
              <a:rPr lang="zh-CN" altLang="en-US" sz="1600" b="1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级保护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en-US" sz="1600">
                <a:latin typeface="仿宋" pitchFamily="49" charset="-122"/>
                <a:ea typeface="仿宋" pitchFamily="49" charset="-122"/>
              </a:rPr>
              <a:t>多年生草本</a:t>
            </a:r>
            <a:r>
              <a:rPr lang="zh-CN" altLang="en-US" sz="1600" b="1">
                <a:solidFill>
                  <a:srgbClr val="1B05BB"/>
                </a:solidFill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岛屿化分布于西南和陕甘地区，秦岭</a:t>
            </a:r>
            <a:r>
              <a:rPr lang="en-US" altLang="zh-CN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个山峰海拔</a:t>
            </a:r>
            <a:r>
              <a:rPr lang="en-US" altLang="zh-CN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2510-3200m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是主要分布区。</a:t>
            </a: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6948488" y="3473450"/>
            <a:ext cx="1944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789238" algn="ctr"/>
                <a:tab pos="4972050" algn="l"/>
              </a:tabLst>
            </a:pPr>
            <a:r>
              <a:rPr lang="zh-CN" altLang="en-US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独叶草在陕西分布图</a:t>
            </a:r>
          </a:p>
          <a:p>
            <a:pPr eaLnBrk="0" hangingPunct="0">
              <a:tabLst>
                <a:tab pos="2789238" algn="ctr"/>
                <a:tab pos="4972050" algn="l"/>
              </a:tabLst>
            </a:pPr>
            <a:r>
              <a:rPr lang="zh-CN" alt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注：图中●代表独叶草种群</a:t>
            </a: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155575" y="4271963"/>
            <a:ext cx="3338513" cy="307975"/>
          </a:xfrm>
          <a:prstGeom prst="rect">
            <a:avLst/>
          </a:prstGeom>
          <a:noFill/>
          <a:ln w="9525">
            <a:solidFill>
              <a:srgbClr val="72BF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3.1.2 </a:t>
            </a:r>
            <a:r>
              <a:rPr lang="zh-CN" altLang="en-US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裂叶沙参</a:t>
            </a:r>
            <a:r>
              <a:rPr lang="en-US" altLang="zh-CN" sz="1400" i="1">
                <a:latin typeface="仿宋" pitchFamily="49" charset="-122"/>
                <a:ea typeface="仿宋" pitchFamily="49" charset="-122"/>
              </a:rPr>
              <a:t>Adenophora lobophylla</a:t>
            </a:r>
            <a:r>
              <a:rPr lang="zh-CN" altLang="en-US" sz="1400" i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 </a:t>
            </a:r>
          </a:p>
        </p:txBody>
      </p:sp>
      <p:pic>
        <p:nvPicPr>
          <p:cNvPr id="10251" name="Picture 18" descr="石沙参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"/>
          <a:stretch>
            <a:fillRect/>
          </a:stretch>
        </p:blipFill>
        <p:spPr bwMode="auto">
          <a:xfrm>
            <a:off x="0" y="4654550"/>
            <a:ext cx="42640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7" descr="沙参根系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6898" r="8141"/>
          <a:stretch>
            <a:fillRect/>
          </a:stretch>
        </p:blipFill>
        <p:spPr bwMode="auto">
          <a:xfrm>
            <a:off x="2676525" y="5816600"/>
            <a:ext cx="15367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矩形 7"/>
          <p:cNvSpPr>
            <a:spLocks noChangeArrowheads="1"/>
          </p:cNvSpPr>
          <p:nvPr/>
        </p:nvSpPr>
        <p:spPr bwMode="auto">
          <a:xfrm>
            <a:off x="4405313" y="4325938"/>
            <a:ext cx="473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600" b="1">
                <a:solidFill>
                  <a:srgbClr val="333399"/>
                </a:solidFill>
                <a:latin typeface="仿宋" pitchFamily="49" charset="-122"/>
                <a:ea typeface="仿宋" pitchFamily="49" charset="-122"/>
              </a:rPr>
              <a:t>多年生草本</a:t>
            </a:r>
            <a:r>
              <a:rPr lang="zh-CN" altLang="en-US" sz="1600">
                <a:solidFill>
                  <a:srgbClr val="2D2D8A"/>
                </a:solidFill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仅在四川金川县，海拔</a:t>
            </a:r>
            <a:r>
              <a:rPr lang="en-US" altLang="zh-CN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2000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－</a:t>
            </a:r>
            <a:r>
              <a:rPr lang="en-US" altLang="zh-CN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3500m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en-US" sz="1600" b="1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1186" b="6339"/>
          <a:stretch>
            <a:fillRect/>
          </a:stretch>
        </p:blipFill>
        <p:spPr bwMode="auto">
          <a:xfrm>
            <a:off x="4262438" y="4811713"/>
            <a:ext cx="46894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Rectangle 3"/>
          <p:cNvSpPr>
            <a:spLocks noChangeArrowheads="1"/>
          </p:cNvSpPr>
          <p:nvPr/>
        </p:nvSpPr>
        <p:spPr bwMode="auto">
          <a:xfrm>
            <a:off x="6156325" y="6346825"/>
            <a:ext cx="15113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72BFC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</a:rPr>
              <a:t>裂叶沙参地理分布</a:t>
            </a:r>
          </a:p>
        </p:txBody>
      </p:sp>
    </p:spTree>
    <p:extLst>
      <p:ext uri="{BB962C8B-B14F-4D97-AF65-F5344CB8AC3E}">
        <p14:creationId xmlns:p14="http://schemas.microsoft.com/office/powerpoint/2010/main" val="190180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7"/>
    </mc:Choice>
    <mc:Fallback>
      <p:transition spd="slow" advTm="167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22450"/>
            <a:ext cx="50657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525" y="1169988"/>
            <a:ext cx="2978150" cy="306387"/>
          </a:xfrm>
          <a:prstGeom prst="rect">
            <a:avLst/>
          </a:prstGeom>
          <a:noFill/>
          <a:ln w="9525">
            <a:solidFill>
              <a:srgbClr val="72BF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3.1.3</a:t>
            </a:r>
            <a:r>
              <a:rPr lang="zh-CN" altLang="en-US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太白红杉 </a:t>
            </a:r>
            <a:r>
              <a:rPr lang="en-US" altLang="zh-CN" sz="1400" i="1">
                <a:latin typeface="仿宋" pitchFamily="49" charset="-122"/>
                <a:ea typeface="仿宋" pitchFamily="49" charset="-122"/>
              </a:rPr>
              <a:t>Larix chinensis</a:t>
            </a:r>
            <a:endParaRPr lang="zh-CN" altLang="en-US" sz="1400" b="1" i="1">
              <a:solidFill>
                <a:srgbClr val="0000FF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035425" y="1012825"/>
            <a:ext cx="48577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80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600" b="1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国家</a:t>
            </a:r>
            <a:r>
              <a:rPr lang="en-US" altLang="zh-CN" sz="1600" b="1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Ⅱ</a:t>
            </a:r>
            <a:r>
              <a:rPr lang="zh-CN" altLang="en-US" sz="1600" b="1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级保护，</a:t>
            </a:r>
            <a:r>
              <a:rPr lang="zh-CN" altLang="en-US" sz="1600">
                <a:latin typeface="仿宋" pitchFamily="49" charset="-122"/>
                <a:ea typeface="仿宋" pitchFamily="49" charset="-122"/>
              </a:rPr>
              <a:t>秦岭特有乔木。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岛屿化分布于秦岭太白山及其周围主峰海拔</a:t>
            </a:r>
            <a:r>
              <a:rPr lang="en-US" altLang="zh-CN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2800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～</a:t>
            </a:r>
            <a:r>
              <a:rPr lang="en-US" altLang="zh-CN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3500m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的主峰。</a:t>
            </a: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611188" y="260350"/>
            <a:ext cx="4321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三、主要技术内容</a:t>
            </a:r>
          </a:p>
        </p:txBody>
      </p:sp>
      <p:sp>
        <p:nvSpPr>
          <p:cNvPr id="11270" name="Rectangle 2"/>
          <p:cNvSpPr txBox="1">
            <a:spLocks noChangeArrowheads="1"/>
          </p:cNvSpPr>
          <p:nvPr/>
        </p:nvSpPr>
        <p:spPr bwMode="auto">
          <a:xfrm>
            <a:off x="6915150" y="3473450"/>
            <a:ext cx="2016125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0000"/>
                </a:solidFill>
              </a:rPr>
              <a:t>太白红杉种群地理分布图</a:t>
            </a:r>
          </a:p>
        </p:txBody>
      </p:sp>
      <p:pic>
        <p:nvPicPr>
          <p:cNvPr id="11271" name="Picture 6" descr="D:\笔记本电脑\笔记本F\2004年课题申报\2008年课题申请\2009濒危植物项目鉴定（最终）\2014.2.22濒危植物书稿\2015.2.10濒危植物书稿使用照片\落叶松\DSC05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08125"/>
            <a:ext cx="396081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D:\笔记本电脑\笔记本F\2004年课题申报\2008年课题申请\2009濒危植物项目鉴定（最终）\2014.2.22濒危植物书稿\2015.2.10濒危植物书稿使用照片\落叶松\太白红杉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1365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71988"/>
            <a:ext cx="39433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101-0131_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6438"/>
            <a:ext cx="14398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225925"/>
            <a:ext cx="2978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-26988" y="4071938"/>
            <a:ext cx="3014663" cy="306387"/>
          </a:xfrm>
          <a:prstGeom prst="rect">
            <a:avLst/>
          </a:prstGeom>
          <a:noFill/>
          <a:ln w="9525">
            <a:solidFill>
              <a:srgbClr val="72BF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3.1.4 </a:t>
            </a:r>
            <a:r>
              <a:rPr lang="zh-CN" altLang="en-US" sz="14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秦岭冷杉</a:t>
            </a:r>
            <a:r>
              <a:rPr lang="en-US" altLang="zh-CN" sz="1400" i="1">
                <a:latin typeface="仿宋" pitchFamily="49" charset="-122"/>
                <a:ea typeface="仿宋" pitchFamily="49" charset="-122"/>
              </a:rPr>
              <a:t>Abies chensiensis</a:t>
            </a:r>
            <a:endParaRPr lang="zh-CN" altLang="en-US" sz="1400" b="1" i="1">
              <a:solidFill>
                <a:srgbClr val="0000FF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1277" name="Rectangle 3"/>
          <p:cNvSpPr>
            <a:spLocks noChangeArrowheads="1"/>
          </p:cNvSpPr>
          <p:nvPr/>
        </p:nvSpPr>
        <p:spPr bwMode="auto">
          <a:xfrm>
            <a:off x="7046913" y="4378325"/>
            <a:ext cx="2097087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6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国家</a:t>
            </a:r>
            <a:r>
              <a:rPr lang="en-US" altLang="zh-CN" sz="16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Ⅱ</a:t>
            </a:r>
            <a:r>
              <a:rPr lang="zh-CN" altLang="en-US" sz="16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级保护，</a:t>
            </a:r>
            <a:r>
              <a:rPr lang="zh-CN" altLang="en-US" sz="160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常绿乔木。</a:t>
            </a:r>
            <a:r>
              <a:rPr lang="zh-CN" altLang="en-US" sz="1600">
                <a:latin typeface="仿宋" pitchFamily="49" charset="-122"/>
                <a:ea typeface="仿宋" pitchFamily="49" charset="-122"/>
              </a:rPr>
              <a:t>岛屿化分布于湖北、河南、四川陕西、甘肃海拔</a:t>
            </a:r>
            <a:r>
              <a:rPr lang="en-US" altLang="zh-CN" sz="1600">
                <a:latin typeface="仿宋" pitchFamily="49" charset="-122"/>
                <a:ea typeface="仿宋" pitchFamily="49" charset="-122"/>
              </a:rPr>
              <a:t>1300</a:t>
            </a:r>
            <a:r>
              <a:rPr lang="zh-CN" altLang="en-US" sz="1600">
                <a:latin typeface="仿宋" pitchFamily="49" charset="-122"/>
                <a:ea typeface="仿宋" pitchFamily="49" charset="-122"/>
              </a:rPr>
              <a:t>－</a:t>
            </a:r>
            <a:r>
              <a:rPr lang="en-US" altLang="zh-CN" sz="1600">
                <a:latin typeface="仿宋" pitchFamily="49" charset="-122"/>
                <a:ea typeface="仿宋" pitchFamily="49" charset="-122"/>
              </a:rPr>
              <a:t>2100m</a:t>
            </a:r>
            <a:r>
              <a:rPr lang="zh-CN" altLang="en-US" sz="1600">
                <a:latin typeface="仿宋" pitchFamily="49" charset="-122"/>
                <a:ea typeface="仿宋" pitchFamily="49" charset="-122"/>
              </a:rPr>
              <a:t>。秦岭是主产区。</a:t>
            </a:r>
          </a:p>
        </p:txBody>
      </p:sp>
      <p:sp>
        <p:nvSpPr>
          <p:cNvPr id="11278" name="Rectangle 2"/>
          <p:cNvSpPr txBox="1">
            <a:spLocks noChangeArrowheads="1"/>
          </p:cNvSpPr>
          <p:nvPr/>
        </p:nvSpPr>
        <p:spPr bwMode="auto">
          <a:xfrm>
            <a:off x="4381500" y="6569075"/>
            <a:ext cx="2039938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0000"/>
                </a:solidFill>
              </a:rPr>
              <a:t>秦岭冷杉种群地理分布图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708400" y="3789363"/>
            <a:ext cx="5473700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FF0000"/>
                </a:solidFill>
              </a:rPr>
              <a:t>四种濒危种岛屿化孤立分布高海拔地区；分布区在大幅收缩。致危原因是内在适应力差；外在人为破坏了生存条件。</a:t>
            </a:r>
          </a:p>
        </p:txBody>
      </p:sp>
    </p:spTree>
    <p:extLst>
      <p:ext uri="{BB962C8B-B14F-4D97-AF65-F5344CB8AC3E}">
        <p14:creationId xmlns:p14="http://schemas.microsoft.com/office/powerpoint/2010/main" val="14328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90"/>
    </mc:Choice>
    <mc:Fallback>
      <p:transition spd="slow" advTm="256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2201863"/>
            <a:ext cx="4918075" cy="368300"/>
          </a:xfrm>
          <a:ln>
            <a:solidFill>
              <a:srgbClr val="72BFC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 b="1" smtClean="0">
                <a:solidFill>
                  <a:srgbClr val="0000FF"/>
                </a:solidFill>
              </a:rPr>
              <a:t>3.2.1</a:t>
            </a:r>
            <a:r>
              <a:rPr lang="zh-CN" altLang="en-US" sz="1800" b="1" smtClean="0">
                <a:solidFill>
                  <a:srgbClr val="0000FF"/>
                </a:solidFill>
              </a:rPr>
              <a:t>独叶草种群年龄结构、生命表与存活曲线</a:t>
            </a:r>
          </a:p>
        </p:txBody>
      </p:sp>
      <p:graphicFrame>
        <p:nvGraphicFramePr>
          <p:cNvPr id="12291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5405438" y="1989138"/>
          <a:ext cx="3444875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4388358" imgH="5470398" progId="">
                  <p:embed/>
                </p:oleObj>
              </mc:Choice>
              <mc:Fallback>
                <p:oleObj r:id="rId3" imgW="4388358" imgH="5470398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14" t="5330" r="20181" b="12636"/>
                      <a:stretch>
                        <a:fillRect/>
                      </a:stretch>
                    </p:blipFill>
                    <p:spPr bwMode="auto">
                      <a:xfrm>
                        <a:off x="5405438" y="1989138"/>
                        <a:ext cx="3444875" cy="453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2250" y="2852738"/>
            <a:ext cx="50403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zh-CN" altLang="en-US" b="1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b="1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）不同海拔区间独叶草种群年龄结构比较</a:t>
            </a:r>
            <a:r>
              <a:rPr lang="zh-CN" altLang="en-US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 </a:t>
            </a:r>
          </a:p>
          <a:p>
            <a:pPr marL="342900" indent="-342900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>
                <a:latin typeface="仿宋" pitchFamily="49" charset="-122"/>
                <a:ea typeface="仿宋" pitchFamily="49" charset="-122"/>
              </a:rPr>
              <a:t>种群年龄结构均呈现以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～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5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年为中心的“偏正态分布”。随海拔增高，种群密度增加。海拔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2700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～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3100m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的巴山冷杉和太白红杉林下，腐殖质深厚，更适合其生存。</a:t>
            </a:r>
            <a:endParaRPr lang="en-US"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zh-CN" altLang="en-US" b="1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b="1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b="1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）独叶草标准生命表</a:t>
            </a:r>
            <a:endParaRPr lang="en-US" b="1">
              <a:solidFill>
                <a:srgbClr val="0070C0"/>
              </a:solidFill>
              <a:latin typeface="仿宋" pitchFamily="49" charset="-122"/>
              <a:ea typeface="仿宋" pitchFamily="49" charset="-122"/>
            </a:endParaRPr>
          </a:p>
          <a:p>
            <a:pPr marL="342900" indent="-342900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>
                <a:latin typeface="仿宋" pitchFamily="49" charset="-122"/>
                <a:ea typeface="仿宋" pitchFamily="49" charset="-122"/>
              </a:rPr>
              <a:t>静态生命表显示种群的基本特征：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1-2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年死亡率负值，但期望寿命最高；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5-10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龄级死亡率最高，累计达到</a:t>
            </a:r>
            <a:r>
              <a:rPr lang="en-US" altLang="zh-CN">
                <a:latin typeface="仿宋" pitchFamily="49" charset="-122"/>
                <a:ea typeface="仿宋" pitchFamily="49" charset="-122"/>
              </a:rPr>
              <a:t>90.3 %</a:t>
            </a:r>
            <a:r>
              <a:rPr lang="zh-CN" altLang="en-US">
                <a:latin typeface="仿宋" pitchFamily="49" charset="-122"/>
                <a:ea typeface="仿宋" pitchFamily="49" charset="-122"/>
              </a:rPr>
              <a:t>；说明种群早衰、严重缺乏幼苗严重</a:t>
            </a:r>
            <a:r>
              <a:rPr lang="zh-CN" altLang="en-US" sz="1600">
                <a:latin typeface="仿宋" pitchFamily="49" charset="-122"/>
                <a:ea typeface="仿宋" pitchFamily="49" charset="-122"/>
              </a:rPr>
              <a:t>。</a:t>
            </a:r>
          </a:p>
        </p:txBody>
      </p:sp>
      <p:sp>
        <p:nvSpPr>
          <p:cNvPr id="12294" name="矩形 1"/>
          <p:cNvSpPr>
            <a:spLocks noChangeArrowheads="1"/>
          </p:cNvSpPr>
          <p:nvPr/>
        </p:nvSpPr>
        <p:spPr bwMode="auto">
          <a:xfrm>
            <a:off x="222250" y="1323975"/>
            <a:ext cx="81375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110000"/>
              <a:buFont typeface="Wingdings" pitchFamily="2" charset="2"/>
              <a:buChar char="l"/>
            </a:pPr>
            <a:r>
              <a:rPr lang="zh-CN" altLang="en-US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目的</a:t>
            </a:r>
            <a:r>
              <a:rPr lang="en-US" altLang="zh-CN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1600" b="1">
                <a:solidFill>
                  <a:srgbClr val="2D2D8A"/>
                </a:solidFill>
                <a:latin typeface="仿宋" pitchFamily="49" charset="-122"/>
                <a:ea typeface="仿宋" pitchFamily="49" charset="-122"/>
              </a:rPr>
              <a:t>阐明</a:t>
            </a:r>
            <a:r>
              <a:rPr lang="en-US" altLang="zh-CN" sz="1600" b="1">
                <a:solidFill>
                  <a:srgbClr val="2D2D8A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1600" b="1">
                <a:solidFill>
                  <a:srgbClr val="2D2D8A"/>
                </a:solidFill>
                <a:latin typeface="仿宋" pitchFamily="49" charset="-122"/>
                <a:ea typeface="仿宋" pitchFamily="49" charset="-122"/>
              </a:rPr>
              <a:t>种群现状；对未来数量动态作出预测；分析原因，为种群保育提供依据。（仅以独叶草和裂叶沙参种群为例）。</a:t>
            </a:r>
            <a:endParaRPr lang="en-US" sz="1600" b="1">
              <a:solidFill>
                <a:srgbClr val="2D2D8A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15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49"/>
    </mc:Choice>
    <mc:Fallback>
      <p:transition spd="slow" advTm="529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70150"/>
            <a:ext cx="17811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992563"/>
            <a:ext cx="19319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250825" y="2636838"/>
            <a:ext cx="8137525" cy="1079500"/>
          </a:xfrm>
          <a:solidFill>
            <a:schemeClr val="bg1">
              <a:alpha val="0"/>
            </a:schemeClr>
          </a:solidFill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ts val="17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）张文辉，周建云等，秦岭濒危植物种群生态及保育技术研究，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2015.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西北农林科技大学出版社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</a:t>
            </a:r>
          </a:p>
          <a:p>
            <a:pPr marL="0" indent="0" eaLnBrk="1" hangingPunct="1">
              <a:lnSpc>
                <a:spcPts val="17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）张文辉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裂叶沙参种群生态学研究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 1998.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东北林业大学出版社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</a:t>
            </a:r>
          </a:p>
          <a:p>
            <a:pPr marL="0" indent="0" eaLnBrk="1" hangingPunct="1">
              <a:lnSpc>
                <a:spcPts val="17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）张恒庆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,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张文辉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保护生物学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 2005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第一版，</a:t>
            </a:r>
            <a:r>
              <a:rPr lang="en-US" sz="140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2009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第二版，科学出版社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 </a:t>
            </a:r>
            <a:endParaRPr lang="en-US" altLang="zh-CN" sz="1400" smtClean="0">
              <a:latin typeface="仿宋" pitchFamily="49" charset="-122"/>
              <a:ea typeface="仿宋" pitchFamily="49" charset="-122"/>
            </a:endParaRPr>
          </a:p>
          <a:p>
            <a:pPr marL="0" indent="0" eaLnBrk="1" hangingPunct="1">
              <a:lnSpc>
                <a:spcPts val="17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）谢国文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,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亨颜梅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,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张文辉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 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生物多样性保护与利用</a:t>
            </a:r>
            <a:r>
              <a:rPr lang="en-US" altLang="zh-CN" sz="1400" smtClean="0">
                <a:latin typeface="仿宋" pitchFamily="49" charset="-122"/>
                <a:ea typeface="仿宋" pitchFamily="49" charset="-122"/>
              </a:rPr>
              <a:t>. 2001.</a:t>
            </a:r>
            <a:r>
              <a:rPr lang="zh-CN" altLang="en-US" sz="1400" smtClean="0">
                <a:latin typeface="仿宋" pitchFamily="49" charset="-122"/>
                <a:ea typeface="仿宋" pitchFamily="49" charset="-122"/>
              </a:rPr>
              <a:t>湖南科技出版社</a:t>
            </a:r>
            <a:r>
              <a:rPr lang="en-US" altLang="zh-CN" sz="1400" smtClean="0">
                <a:latin typeface="宋体" pitchFamily="2" charset="-122"/>
              </a:rPr>
              <a:t>.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23850" y="2146300"/>
            <a:ext cx="2736850" cy="454025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rgbClr val="EFFC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方正楷体"/>
                <a:ea typeface="方正楷体"/>
                <a:cs typeface="方正楷体"/>
              </a:rPr>
              <a:t>5.2 </a:t>
            </a:r>
            <a:r>
              <a:rPr lang="zh-CN" altLang="en-US" b="1">
                <a:latin typeface="方正楷体"/>
                <a:ea typeface="方正楷体"/>
                <a:cs typeface="方正楷体"/>
              </a:rPr>
              <a:t>出版学术著作：</a:t>
            </a:r>
            <a:r>
              <a:rPr lang="en-US" altLang="zh-CN" b="1">
                <a:solidFill>
                  <a:srgbClr val="2D2D8A"/>
                </a:solidFill>
              </a:rPr>
              <a:t>4</a:t>
            </a:r>
            <a:r>
              <a:rPr lang="zh-CN" altLang="en-US" b="1">
                <a:solidFill>
                  <a:srgbClr val="2D2D8A"/>
                </a:solidFill>
              </a:rPr>
              <a:t>部</a:t>
            </a:r>
            <a:endParaRPr lang="zh-CN" altLang="en-US" b="1">
              <a:solidFill>
                <a:srgbClr val="2D2D8A"/>
              </a:solidFill>
              <a:latin typeface="方正楷体"/>
              <a:ea typeface="方正楷体"/>
              <a:cs typeface="方正楷体"/>
            </a:endParaRPr>
          </a:p>
        </p:txBody>
      </p:sp>
      <p:sp>
        <p:nvSpPr>
          <p:cNvPr id="2663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820150" cy="923925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rgbClr val="EFFC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方正楷体"/>
                <a:ea typeface="方正楷体"/>
                <a:cs typeface="方正楷体"/>
              </a:rPr>
              <a:t>5.1 </a:t>
            </a:r>
            <a:r>
              <a:rPr lang="zh-CN" altLang="en-US" b="1">
                <a:latin typeface="方正楷体"/>
                <a:ea typeface="方正楷体"/>
                <a:cs typeface="方正楷体"/>
              </a:rPr>
              <a:t>本项目</a:t>
            </a:r>
            <a:r>
              <a:rPr lang="en-US" altLang="zh-CN" b="1">
                <a:latin typeface="方正楷体"/>
                <a:ea typeface="方正楷体"/>
                <a:cs typeface="方正楷体"/>
              </a:rPr>
              <a:t>2010</a:t>
            </a:r>
            <a:r>
              <a:rPr lang="zh-CN" altLang="en-US" b="1">
                <a:latin typeface="方正楷体"/>
                <a:ea typeface="方正楷体"/>
                <a:cs typeface="方正楷体"/>
              </a:rPr>
              <a:t>年通过成果鉴定，鉴定意见“国际先进水平”；</a:t>
            </a:r>
            <a:r>
              <a:rPr lang="en-US" altLang="zh-CN" b="1">
                <a:latin typeface="方正楷体"/>
                <a:ea typeface="方正楷体"/>
                <a:cs typeface="方正楷体"/>
              </a:rPr>
              <a:t>2012</a:t>
            </a:r>
            <a:r>
              <a:rPr lang="zh-CN" altLang="en-US" b="1">
                <a:latin typeface="方正楷体"/>
                <a:ea typeface="方正楷体"/>
                <a:cs typeface="方正楷体"/>
              </a:rPr>
              <a:t>年获陕西省林业厅科技进步特等奖。</a:t>
            </a:r>
            <a:endParaRPr lang="zh-CN" altLang="en-US" b="1">
              <a:solidFill>
                <a:srgbClr val="0070C0"/>
              </a:solidFill>
              <a:latin typeface="方正楷体"/>
              <a:ea typeface="方正楷体"/>
              <a:cs typeface="方正楷体"/>
            </a:endParaRPr>
          </a:p>
        </p:txBody>
      </p:sp>
      <p:pic>
        <p:nvPicPr>
          <p:cNvPr id="26632" name="Picture 2" descr="F:\获奖证书林业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700337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F:\秦岭濒危植物_选定封皮2015.1.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7"/>
          <a:stretch>
            <a:fillRect/>
          </a:stretch>
        </p:blipFill>
        <p:spPr bwMode="auto">
          <a:xfrm>
            <a:off x="1708150" y="3971925"/>
            <a:ext cx="25415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1925"/>
            <a:ext cx="17986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2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1"/>
    </mc:Choice>
    <mc:Fallback>
      <p:transition spd="slow" advTm="187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55625" y="1700213"/>
            <a:ext cx="8208963" cy="1008062"/>
          </a:xfrm>
          <a:ln>
            <a:solidFill>
              <a:srgbClr val="72BFC5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800" b="1" smtClean="0">
                <a:latin typeface="仿宋" pitchFamily="49" charset="-122"/>
                <a:ea typeface="仿宋" pitchFamily="49" charset="-122"/>
              </a:rPr>
              <a:t>在核心刊物以上共发表相关研究论文</a:t>
            </a:r>
            <a:r>
              <a:rPr lang="en-US" altLang="zh-CN" sz="1800" b="1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45</a:t>
            </a:r>
            <a:r>
              <a:rPr lang="zh-CN" altLang="en-US" sz="1800" b="1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篇</a:t>
            </a:r>
            <a:r>
              <a:rPr lang="zh-CN" altLang="en-US" sz="1800" b="1" smtClean="0">
                <a:latin typeface="仿宋" pitchFamily="49" charset="-122"/>
                <a:ea typeface="仿宋" pitchFamily="49" charset="-122"/>
              </a:rPr>
              <a:t>，其中一级学报论文</a:t>
            </a:r>
            <a:r>
              <a:rPr lang="en-US" altLang="zh-CN" sz="1800" b="1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18</a:t>
            </a:r>
            <a:r>
              <a:rPr lang="zh-CN" altLang="en-US" sz="1800" b="1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篇</a:t>
            </a:r>
            <a:r>
              <a:rPr lang="zh-CN" altLang="en-US" sz="1800" b="1" smtClean="0">
                <a:latin typeface="仿宋" pitchFamily="49" charset="-122"/>
                <a:ea typeface="仿宋" pitchFamily="49" charset="-122"/>
              </a:rPr>
              <a:t>，获省部级优秀论文奖</a:t>
            </a:r>
            <a:r>
              <a:rPr lang="en-US" altLang="zh-CN" sz="1800" b="1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1800" b="1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篇</a:t>
            </a:r>
            <a:r>
              <a:rPr lang="zh-CN" altLang="en-US" sz="1800" smtClean="0">
                <a:latin typeface="仿宋" pitchFamily="49" charset="-122"/>
                <a:ea typeface="仿宋" pitchFamily="49" charset="-122"/>
              </a:rPr>
              <a:t>。</a:t>
            </a: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611188" y="260350"/>
            <a:ext cx="7561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五、主要技术经济指标与相关知识产权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2089150" cy="458787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rgbClr val="EFFCA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方正楷体"/>
                <a:ea typeface="方正楷体"/>
                <a:cs typeface="方正楷体"/>
              </a:rPr>
              <a:t>5.3 </a:t>
            </a:r>
            <a:r>
              <a:rPr lang="zh-CN" altLang="en-US" b="1">
                <a:latin typeface="方正楷体"/>
                <a:ea typeface="方正楷体"/>
                <a:cs typeface="方正楷体"/>
              </a:rPr>
              <a:t>发表研究论文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5013325"/>
            <a:ext cx="31924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95588"/>
            <a:ext cx="33607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5" name="组合 1"/>
          <p:cNvGrpSpPr>
            <a:grpSpLocks noChangeAspect="1"/>
          </p:cNvGrpSpPr>
          <p:nvPr/>
        </p:nvGrpSpPr>
        <p:grpSpPr bwMode="auto">
          <a:xfrm>
            <a:off x="3832225" y="2922588"/>
            <a:ext cx="5013325" cy="2312987"/>
            <a:chOff x="0" y="0"/>
            <a:chExt cx="5337188" cy="3009726"/>
          </a:xfrm>
        </p:grpSpPr>
        <p:pic>
          <p:nvPicPr>
            <p:cNvPr id="2765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87" y="0"/>
              <a:ext cx="5148064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13" y="573619"/>
              <a:ext cx="5080413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5566"/>
              <a:ext cx="5337188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13" y="1400001"/>
              <a:ext cx="5174975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35099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05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3"/>
    </mc:Choice>
    <mc:Fallback>
      <p:transition spd="slow" advTm="86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新笔记本d2010.9.3\个人简历\个人简历\个人简历\个人照片\各类证件护照签证\2016年濒危植物省政府二等奖证书\2016张文辉濒危植物省政府二等奖证书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672859" cy="69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/>
          <p:nvPr/>
        </p:nvPicPr>
        <p:blipFill>
          <a:blip r:embed="rId3" cstate="print"/>
          <a:srcRect t="1852"/>
          <a:stretch>
            <a:fillRect/>
          </a:stretch>
        </p:blipFill>
        <p:spPr bwMode="auto">
          <a:xfrm>
            <a:off x="4932040" y="836712"/>
            <a:ext cx="3600400" cy="41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89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491</Words>
  <Application>Microsoft Office PowerPoint</Application>
  <PresentationFormat>全屏显示(4:3)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PowerPoint 演示文稿</vt:lpstr>
      <vt:lpstr>PowerPoint 演示文稿</vt:lpstr>
      <vt:lpstr>PowerPoint 演示文稿</vt:lpstr>
      <vt:lpstr>3.2.1独叶草种群年龄结构、生命表与存活曲线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ZWH</dc:creator>
  <cp:lastModifiedBy>ZWH</cp:lastModifiedBy>
  <cp:revision>3</cp:revision>
  <dcterms:created xsi:type="dcterms:W3CDTF">2017-08-11T07:35:48Z</dcterms:created>
  <dcterms:modified xsi:type="dcterms:W3CDTF">2017-08-11T08:05:41Z</dcterms:modified>
</cp:coreProperties>
</file>